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8" r:id="rId13"/>
    <p:sldId id="302" r:id="rId14"/>
    <p:sldId id="297" r:id="rId15"/>
    <p:sldId id="299" r:id="rId16"/>
    <p:sldId id="300" r:id="rId17"/>
    <p:sldId id="301" r:id="rId18"/>
    <p:sldId id="287" r:id="rId19"/>
    <p:sldId id="26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 Ros Kozarić" initials="MRK" lastIdx="2" clrIdx="0">
    <p:extLst>
      <p:ext uri="{19B8F6BF-5375-455C-9EA6-DF929625EA0E}">
        <p15:presenceInfo xmlns:p15="http://schemas.microsoft.com/office/powerpoint/2012/main" userId="Marija Ros Kozar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0B1FE3-EE8C-4CB7-BFA9-BF487DA7B8E8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4F25D388-9CBF-42E9-A99C-D76AB1FE61A9}">
      <dgm:prSet phldrT="[Tekst]"/>
      <dgm:spPr/>
      <dgm:t>
        <a:bodyPr/>
        <a:lstStyle/>
        <a:p>
          <a:r>
            <a:rPr lang="hr-HR" dirty="0"/>
            <a:t>Primarni sektor</a:t>
          </a:r>
        </a:p>
      </dgm:t>
    </dgm:pt>
    <dgm:pt modelId="{813BD6EB-8C68-42CB-B27A-336C22B0E760}" type="parTrans" cxnId="{1C923062-FA3B-4A57-B19F-0FB84ABED9A7}">
      <dgm:prSet/>
      <dgm:spPr/>
      <dgm:t>
        <a:bodyPr/>
        <a:lstStyle/>
        <a:p>
          <a:endParaRPr lang="hr-HR"/>
        </a:p>
      </dgm:t>
    </dgm:pt>
    <dgm:pt modelId="{E68051D9-7EF0-4E19-BDFB-75FB1D99F1F2}" type="sibTrans" cxnId="{1C923062-FA3B-4A57-B19F-0FB84ABED9A7}">
      <dgm:prSet/>
      <dgm:spPr/>
      <dgm:t>
        <a:bodyPr/>
        <a:lstStyle/>
        <a:p>
          <a:endParaRPr lang="hr-HR"/>
        </a:p>
      </dgm:t>
    </dgm:pt>
    <dgm:pt modelId="{69E8BE50-B3A5-4D63-8EAC-C402F38B933F}">
      <dgm:prSet phldrT="[Tekst]"/>
      <dgm:spPr/>
      <dgm:t>
        <a:bodyPr/>
        <a:lstStyle/>
        <a:p>
          <a:r>
            <a:rPr lang="hr-HR" dirty="0"/>
            <a:t>velike poljoprivredne površine</a:t>
          </a:r>
        </a:p>
      </dgm:t>
    </dgm:pt>
    <dgm:pt modelId="{70A975A7-BC49-43D1-A7BC-4AD92B0BA30F}" type="parTrans" cxnId="{0C6481BF-E473-4D24-BF7F-057911353EC5}">
      <dgm:prSet/>
      <dgm:spPr/>
      <dgm:t>
        <a:bodyPr/>
        <a:lstStyle/>
        <a:p>
          <a:endParaRPr lang="hr-HR"/>
        </a:p>
      </dgm:t>
    </dgm:pt>
    <dgm:pt modelId="{28146391-C363-45E0-AE27-A7E0A2A90076}" type="sibTrans" cxnId="{0C6481BF-E473-4D24-BF7F-057911353EC5}">
      <dgm:prSet/>
      <dgm:spPr/>
      <dgm:t>
        <a:bodyPr/>
        <a:lstStyle/>
        <a:p>
          <a:endParaRPr lang="hr-HR"/>
        </a:p>
      </dgm:t>
    </dgm:pt>
    <dgm:pt modelId="{B5D792CB-6292-496C-9D15-E51E93F4293F}">
      <dgm:prSet phldrT="[Tekst]"/>
      <dgm:spPr/>
      <dgm:t>
        <a:bodyPr/>
        <a:lstStyle/>
        <a:p>
          <a:r>
            <a:rPr lang="hr-HR" dirty="0"/>
            <a:t>velike površine pod šumama</a:t>
          </a:r>
        </a:p>
      </dgm:t>
    </dgm:pt>
    <dgm:pt modelId="{98994DF9-A26A-42E5-9B7D-C5CCAE8A8F36}" type="parTrans" cxnId="{AE50C5FB-3D11-47A1-AD59-C18E3B465FD2}">
      <dgm:prSet/>
      <dgm:spPr/>
      <dgm:t>
        <a:bodyPr/>
        <a:lstStyle/>
        <a:p>
          <a:endParaRPr lang="hr-HR"/>
        </a:p>
      </dgm:t>
    </dgm:pt>
    <dgm:pt modelId="{88F22733-E5D7-44AA-A068-ED9E44989F6E}" type="sibTrans" cxnId="{AE50C5FB-3D11-47A1-AD59-C18E3B465FD2}">
      <dgm:prSet/>
      <dgm:spPr/>
      <dgm:t>
        <a:bodyPr/>
        <a:lstStyle/>
        <a:p>
          <a:endParaRPr lang="hr-HR"/>
        </a:p>
      </dgm:t>
    </dgm:pt>
    <dgm:pt modelId="{B7E198AD-FD48-4CDD-A5DE-D98E9890905C}">
      <dgm:prSet phldrT="[Tekst]"/>
      <dgm:spPr/>
      <dgm:t>
        <a:bodyPr/>
        <a:lstStyle/>
        <a:p>
          <a:r>
            <a:rPr lang="hr-HR" dirty="0"/>
            <a:t>Sekundarni sektor</a:t>
          </a:r>
        </a:p>
      </dgm:t>
    </dgm:pt>
    <dgm:pt modelId="{4E08B055-1126-4A7E-A213-5DDDB4369398}" type="parTrans" cxnId="{13F8CFE9-C68E-4FAF-9C3F-EA3413E67363}">
      <dgm:prSet/>
      <dgm:spPr/>
      <dgm:t>
        <a:bodyPr/>
        <a:lstStyle/>
        <a:p>
          <a:endParaRPr lang="hr-HR"/>
        </a:p>
      </dgm:t>
    </dgm:pt>
    <dgm:pt modelId="{D0A976D1-BCF2-4257-9EE8-930A71F44D1E}" type="sibTrans" cxnId="{13F8CFE9-C68E-4FAF-9C3F-EA3413E67363}">
      <dgm:prSet/>
      <dgm:spPr/>
      <dgm:t>
        <a:bodyPr/>
        <a:lstStyle/>
        <a:p>
          <a:endParaRPr lang="hr-HR"/>
        </a:p>
      </dgm:t>
    </dgm:pt>
    <dgm:pt modelId="{78F72FE2-1F37-424E-B21D-F50DAE34AAE9}">
      <dgm:prSet phldrT="[Tekst]"/>
      <dgm:spPr/>
      <dgm:t>
        <a:bodyPr/>
        <a:lstStyle/>
        <a:p>
          <a:r>
            <a:rPr lang="hr-HR" dirty="0"/>
            <a:t>rudna bogatstva i sirovine</a:t>
          </a:r>
        </a:p>
      </dgm:t>
    </dgm:pt>
    <dgm:pt modelId="{EDF0BA8D-6F76-4E30-8F93-7F3AF9688ECE}" type="parTrans" cxnId="{393EE179-94F6-45F0-8D18-589B09C0B0C4}">
      <dgm:prSet/>
      <dgm:spPr/>
      <dgm:t>
        <a:bodyPr/>
        <a:lstStyle/>
        <a:p>
          <a:endParaRPr lang="hr-HR"/>
        </a:p>
      </dgm:t>
    </dgm:pt>
    <dgm:pt modelId="{C0BA6D22-A68D-4ABF-A9DE-FF365231F820}" type="sibTrans" cxnId="{393EE179-94F6-45F0-8D18-589B09C0B0C4}">
      <dgm:prSet/>
      <dgm:spPr/>
      <dgm:t>
        <a:bodyPr/>
        <a:lstStyle/>
        <a:p>
          <a:endParaRPr lang="hr-HR"/>
        </a:p>
      </dgm:t>
    </dgm:pt>
    <dgm:pt modelId="{05C71C00-A9B7-4786-8358-F874ED6525F9}">
      <dgm:prSet phldrT="[Tekst]"/>
      <dgm:spPr/>
      <dgm:t>
        <a:bodyPr/>
        <a:lstStyle/>
        <a:p>
          <a:r>
            <a:rPr lang="hr-HR" dirty="0"/>
            <a:t>voda</a:t>
          </a:r>
        </a:p>
      </dgm:t>
    </dgm:pt>
    <dgm:pt modelId="{BFD13A19-A093-4445-9362-D18869CCBC62}" type="parTrans" cxnId="{339C70BE-8203-4C2D-97E7-636CB46D9701}">
      <dgm:prSet/>
      <dgm:spPr/>
      <dgm:t>
        <a:bodyPr/>
        <a:lstStyle/>
        <a:p>
          <a:endParaRPr lang="hr-HR"/>
        </a:p>
      </dgm:t>
    </dgm:pt>
    <dgm:pt modelId="{06E9F59A-9096-4AC5-8137-AC233756A1BC}" type="sibTrans" cxnId="{339C70BE-8203-4C2D-97E7-636CB46D9701}">
      <dgm:prSet/>
      <dgm:spPr/>
      <dgm:t>
        <a:bodyPr/>
        <a:lstStyle/>
        <a:p>
          <a:endParaRPr lang="hr-HR"/>
        </a:p>
      </dgm:t>
    </dgm:pt>
    <dgm:pt modelId="{B5F624B3-F9AE-4DB4-82C4-E301FF88AE7B}">
      <dgm:prSet phldrT="[Tekst]"/>
      <dgm:spPr/>
      <dgm:t>
        <a:bodyPr/>
        <a:lstStyle/>
        <a:p>
          <a:r>
            <a:rPr lang="hr-HR" dirty="0"/>
            <a:t>Tercijarni sektor</a:t>
          </a:r>
        </a:p>
      </dgm:t>
    </dgm:pt>
    <dgm:pt modelId="{87F35FFB-8534-422E-A09B-EBEA9EB4C0F6}" type="parTrans" cxnId="{2ED6A7D0-467C-443F-A385-4BC86C4BE539}">
      <dgm:prSet/>
      <dgm:spPr/>
      <dgm:t>
        <a:bodyPr/>
        <a:lstStyle/>
        <a:p>
          <a:endParaRPr lang="hr-HR"/>
        </a:p>
      </dgm:t>
    </dgm:pt>
    <dgm:pt modelId="{B3812AC4-5A87-46C0-998E-8A9175755160}" type="sibTrans" cxnId="{2ED6A7D0-467C-443F-A385-4BC86C4BE539}">
      <dgm:prSet/>
      <dgm:spPr/>
      <dgm:t>
        <a:bodyPr/>
        <a:lstStyle/>
        <a:p>
          <a:endParaRPr lang="hr-HR"/>
        </a:p>
      </dgm:t>
    </dgm:pt>
    <dgm:pt modelId="{71A5D5CA-BC0D-4C84-A77B-984C83DCD72B}">
      <dgm:prSet phldrT="[Tekst]"/>
      <dgm:spPr/>
      <dgm:t>
        <a:bodyPr/>
        <a:lstStyle/>
        <a:p>
          <a:r>
            <a:rPr lang="hr-HR" dirty="0"/>
            <a:t>turizam- planine, nacionalni parkovi, kulturno povijesni spomenici, svetišta</a:t>
          </a:r>
        </a:p>
      </dgm:t>
    </dgm:pt>
    <dgm:pt modelId="{2F883F1B-BA59-433E-AC47-AF36F337DC82}" type="parTrans" cxnId="{20CE0C98-A01C-4089-9BF2-AB192F028723}">
      <dgm:prSet/>
      <dgm:spPr/>
      <dgm:t>
        <a:bodyPr/>
        <a:lstStyle/>
        <a:p>
          <a:endParaRPr lang="hr-HR"/>
        </a:p>
      </dgm:t>
    </dgm:pt>
    <dgm:pt modelId="{AA890614-EA82-406B-98F0-C48CFD9FD36B}" type="sibTrans" cxnId="{20CE0C98-A01C-4089-9BF2-AB192F028723}">
      <dgm:prSet/>
      <dgm:spPr/>
      <dgm:t>
        <a:bodyPr/>
        <a:lstStyle/>
        <a:p>
          <a:endParaRPr lang="hr-HR"/>
        </a:p>
      </dgm:t>
    </dgm:pt>
    <dgm:pt modelId="{EC0D8142-6DB5-426A-8766-6BEEC0BE8914}">
      <dgm:prSet phldrT="[Tekst]"/>
      <dgm:spPr/>
      <dgm:t>
        <a:bodyPr/>
        <a:lstStyle/>
        <a:p>
          <a:r>
            <a:rPr lang="hr-HR" dirty="0"/>
            <a:t>vjetroelektrane i sunčeve elektrane</a:t>
          </a:r>
        </a:p>
      </dgm:t>
    </dgm:pt>
    <dgm:pt modelId="{0B04F7B4-35C2-46D1-9368-D3BAEEC7DE85}" type="parTrans" cxnId="{B578BE34-F986-4CAF-826F-2C986EDB2284}">
      <dgm:prSet/>
      <dgm:spPr/>
      <dgm:t>
        <a:bodyPr/>
        <a:lstStyle/>
        <a:p>
          <a:endParaRPr lang="hr-HR"/>
        </a:p>
      </dgm:t>
    </dgm:pt>
    <dgm:pt modelId="{82003B50-D544-454C-BD53-FFBA5D930046}" type="sibTrans" cxnId="{B578BE34-F986-4CAF-826F-2C986EDB2284}">
      <dgm:prSet/>
      <dgm:spPr/>
      <dgm:t>
        <a:bodyPr/>
        <a:lstStyle/>
        <a:p>
          <a:endParaRPr lang="hr-HR"/>
        </a:p>
      </dgm:t>
    </dgm:pt>
    <dgm:pt modelId="{9545FC2D-011B-4639-B8DA-742EB23805C3}" type="pres">
      <dgm:prSet presAssocID="{8A0B1FE3-EE8C-4CB7-BFA9-BF487DA7B8E8}" presName="Name0" presStyleCnt="0">
        <dgm:presLayoutVars>
          <dgm:dir/>
          <dgm:animLvl val="lvl"/>
          <dgm:resizeHandles val="exact"/>
        </dgm:presLayoutVars>
      </dgm:prSet>
      <dgm:spPr/>
    </dgm:pt>
    <dgm:pt modelId="{96EA1B05-AA79-486F-AAC2-5C85DA52CBD3}" type="pres">
      <dgm:prSet presAssocID="{4F25D388-9CBF-42E9-A99C-D76AB1FE61A9}" presName="composite" presStyleCnt="0"/>
      <dgm:spPr/>
    </dgm:pt>
    <dgm:pt modelId="{8390D304-386C-4A59-9132-A1DF27A6CB8F}" type="pres">
      <dgm:prSet presAssocID="{4F25D388-9CBF-42E9-A99C-D76AB1FE61A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7496D65-35D9-4364-BDE6-B60AE11AF343}" type="pres">
      <dgm:prSet presAssocID="{4F25D388-9CBF-42E9-A99C-D76AB1FE61A9}" presName="desTx" presStyleLbl="alignAccFollowNode1" presStyleIdx="0" presStyleCnt="3">
        <dgm:presLayoutVars>
          <dgm:bulletEnabled val="1"/>
        </dgm:presLayoutVars>
      </dgm:prSet>
      <dgm:spPr/>
    </dgm:pt>
    <dgm:pt modelId="{69A83D77-942D-4DE6-BB2C-B4E01ECA8DF3}" type="pres">
      <dgm:prSet presAssocID="{E68051D9-7EF0-4E19-BDFB-75FB1D99F1F2}" presName="space" presStyleCnt="0"/>
      <dgm:spPr/>
    </dgm:pt>
    <dgm:pt modelId="{AB48A73D-774D-46D1-BFC5-CA5504F5A21E}" type="pres">
      <dgm:prSet presAssocID="{B7E198AD-FD48-4CDD-A5DE-D98E9890905C}" presName="composite" presStyleCnt="0"/>
      <dgm:spPr/>
    </dgm:pt>
    <dgm:pt modelId="{BB186024-10DD-497F-978D-2E4E91584821}" type="pres">
      <dgm:prSet presAssocID="{B7E198AD-FD48-4CDD-A5DE-D98E9890905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DE75606-3E76-4E86-8213-320E0D363EA4}" type="pres">
      <dgm:prSet presAssocID="{B7E198AD-FD48-4CDD-A5DE-D98E9890905C}" presName="desTx" presStyleLbl="alignAccFollowNode1" presStyleIdx="1" presStyleCnt="3">
        <dgm:presLayoutVars>
          <dgm:bulletEnabled val="1"/>
        </dgm:presLayoutVars>
      </dgm:prSet>
      <dgm:spPr/>
    </dgm:pt>
    <dgm:pt modelId="{D717887C-B261-4C8D-8351-6B4283B0D251}" type="pres">
      <dgm:prSet presAssocID="{D0A976D1-BCF2-4257-9EE8-930A71F44D1E}" presName="space" presStyleCnt="0"/>
      <dgm:spPr/>
    </dgm:pt>
    <dgm:pt modelId="{F6586B88-58CC-41C1-9345-B0661E4E8BC4}" type="pres">
      <dgm:prSet presAssocID="{B5F624B3-F9AE-4DB4-82C4-E301FF88AE7B}" presName="composite" presStyleCnt="0"/>
      <dgm:spPr/>
    </dgm:pt>
    <dgm:pt modelId="{D9B41684-C2D0-47CA-89ED-FE6E60EA43DC}" type="pres">
      <dgm:prSet presAssocID="{B5F624B3-F9AE-4DB4-82C4-E301FF88AE7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E4E54EB-EC35-488D-AB37-9BB809204F15}" type="pres">
      <dgm:prSet presAssocID="{B5F624B3-F9AE-4DB4-82C4-E301FF88AE7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D5CD003-C00A-46A0-B729-083B2FC801E5}" type="presOf" srcId="{8A0B1FE3-EE8C-4CB7-BFA9-BF487DA7B8E8}" destId="{9545FC2D-011B-4639-B8DA-742EB23805C3}" srcOrd="0" destOrd="0" presId="urn:microsoft.com/office/officeart/2005/8/layout/hList1"/>
    <dgm:cxn modelId="{75030806-D560-4F22-94C0-820A6DBF30C8}" type="presOf" srcId="{71A5D5CA-BC0D-4C84-A77B-984C83DCD72B}" destId="{6E4E54EB-EC35-488D-AB37-9BB809204F15}" srcOrd="0" destOrd="0" presId="urn:microsoft.com/office/officeart/2005/8/layout/hList1"/>
    <dgm:cxn modelId="{ACE82507-1701-4F04-84F5-1F237CED77FB}" type="presOf" srcId="{4F25D388-9CBF-42E9-A99C-D76AB1FE61A9}" destId="{8390D304-386C-4A59-9132-A1DF27A6CB8F}" srcOrd="0" destOrd="0" presId="urn:microsoft.com/office/officeart/2005/8/layout/hList1"/>
    <dgm:cxn modelId="{AC639927-1505-43B4-BCC8-1D8832054449}" type="presOf" srcId="{B7E198AD-FD48-4CDD-A5DE-D98E9890905C}" destId="{BB186024-10DD-497F-978D-2E4E91584821}" srcOrd="0" destOrd="0" presId="urn:microsoft.com/office/officeart/2005/8/layout/hList1"/>
    <dgm:cxn modelId="{B578BE34-F986-4CAF-826F-2C986EDB2284}" srcId="{B7E198AD-FD48-4CDD-A5DE-D98E9890905C}" destId="{EC0D8142-6DB5-426A-8766-6BEEC0BE8914}" srcOrd="2" destOrd="0" parTransId="{0B04F7B4-35C2-46D1-9368-D3BAEEC7DE85}" sibTransId="{82003B50-D544-454C-BD53-FFBA5D930046}"/>
    <dgm:cxn modelId="{B3801A3C-2632-4CC5-A36B-6938C474C99A}" type="presOf" srcId="{EC0D8142-6DB5-426A-8766-6BEEC0BE8914}" destId="{2DE75606-3E76-4E86-8213-320E0D363EA4}" srcOrd="0" destOrd="2" presId="urn:microsoft.com/office/officeart/2005/8/layout/hList1"/>
    <dgm:cxn modelId="{1C923062-FA3B-4A57-B19F-0FB84ABED9A7}" srcId="{8A0B1FE3-EE8C-4CB7-BFA9-BF487DA7B8E8}" destId="{4F25D388-9CBF-42E9-A99C-D76AB1FE61A9}" srcOrd="0" destOrd="0" parTransId="{813BD6EB-8C68-42CB-B27A-336C22B0E760}" sibTransId="{E68051D9-7EF0-4E19-BDFB-75FB1D99F1F2}"/>
    <dgm:cxn modelId="{393EE179-94F6-45F0-8D18-589B09C0B0C4}" srcId="{B7E198AD-FD48-4CDD-A5DE-D98E9890905C}" destId="{78F72FE2-1F37-424E-B21D-F50DAE34AAE9}" srcOrd="0" destOrd="0" parTransId="{EDF0BA8D-6F76-4E30-8F93-7F3AF9688ECE}" sibTransId="{C0BA6D22-A68D-4ABF-A9DE-FF365231F820}"/>
    <dgm:cxn modelId="{AFD9728E-9A05-4E1C-B7DD-6D101683FA41}" type="presOf" srcId="{69E8BE50-B3A5-4D63-8EAC-C402F38B933F}" destId="{E7496D65-35D9-4364-BDE6-B60AE11AF343}" srcOrd="0" destOrd="0" presId="urn:microsoft.com/office/officeart/2005/8/layout/hList1"/>
    <dgm:cxn modelId="{69B61191-0C74-4BA9-BC75-33A3946525B2}" type="presOf" srcId="{78F72FE2-1F37-424E-B21D-F50DAE34AAE9}" destId="{2DE75606-3E76-4E86-8213-320E0D363EA4}" srcOrd="0" destOrd="0" presId="urn:microsoft.com/office/officeart/2005/8/layout/hList1"/>
    <dgm:cxn modelId="{20CE0C98-A01C-4089-9BF2-AB192F028723}" srcId="{B5F624B3-F9AE-4DB4-82C4-E301FF88AE7B}" destId="{71A5D5CA-BC0D-4C84-A77B-984C83DCD72B}" srcOrd="0" destOrd="0" parTransId="{2F883F1B-BA59-433E-AC47-AF36F337DC82}" sibTransId="{AA890614-EA82-406B-98F0-C48CFD9FD36B}"/>
    <dgm:cxn modelId="{C2E7A89B-79C4-4237-88F0-C6512DE5246E}" type="presOf" srcId="{B5D792CB-6292-496C-9D15-E51E93F4293F}" destId="{E7496D65-35D9-4364-BDE6-B60AE11AF343}" srcOrd="0" destOrd="1" presId="urn:microsoft.com/office/officeart/2005/8/layout/hList1"/>
    <dgm:cxn modelId="{339C70BE-8203-4C2D-97E7-636CB46D9701}" srcId="{B7E198AD-FD48-4CDD-A5DE-D98E9890905C}" destId="{05C71C00-A9B7-4786-8358-F874ED6525F9}" srcOrd="1" destOrd="0" parTransId="{BFD13A19-A093-4445-9362-D18869CCBC62}" sibTransId="{06E9F59A-9096-4AC5-8137-AC233756A1BC}"/>
    <dgm:cxn modelId="{0C6481BF-E473-4D24-BF7F-057911353EC5}" srcId="{4F25D388-9CBF-42E9-A99C-D76AB1FE61A9}" destId="{69E8BE50-B3A5-4D63-8EAC-C402F38B933F}" srcOrd="0" destOrd="0" parTransId="{70A975A7-BC49-43D1-A7BC-4AD92B0BA30F}" sibTransId="{28146391-C363-45E0-AE27-A7E0A2A90076}"/>
    <dgm:cxn modelId="{B73E62C0-5A94-45BD-BCFA-BAC8D74CAE2A}" type="presOf" srcId="{B5F624B3-F9AE-4DB4-82C4-E301FF88AE7B}" destId="{D9B41684-C2D0-47CA-89ED-FE6E60EA43DC}" srcOrd="0" destOrd="0" presId="urn:microsoft.com/office/officeart/2005/8/layout/hList1"/>
    <dgm:cxn modelId="{2ED6A7D0-467C-443F-A385-4BC86C4BE539}" srcId="{8A0B1FE3-EE8C-4CB7-BFA9-BF487DA7B8E8}" destId="{B5F624B3-F9AE-4DB4-82C4-E301FF88AE7B}" srcOrd="2" destOrd="0" parTransId="{87F35FFB-8534-422E-A09B-EBEA9EB4C0F6}" sibTransId="{B3812AC4-5A87-46C0-998E-8A9175755160}"/>
    <dgm:cxn modelId="{13F8CFE9-C68E-4FAF-9C3F-EA3413E67363}" srcId="{8A0B1FE3-EE8C-4CB7-BFA9-BF487DA7B8E8}" destId="{B7E198AD-FD48-4CDD-A5DE-D98E9890905C}" srcOrd="1" destOrd="0" parTransId="{4E08B055-1126-4A7E-A213-5DDDB4369398}" sibTransId="{D0A976D1-BCF2-4257-9EE8-930A71F44D1E}"/>
    <dgm:cxn modelId="{AE50C5FB-3D11-47A1-AD59-C18E3B465FD2}" srcId="{4F25D388-9CBF-42E9-A99C-D76AB1FE61A9}" destId="{B5D792CB-6292-496C-9D15-E51E93F4293F}" srcOrd="1" destOrd="0" parTransId="{98994DF9-A26A-42E5-9B7D-C5CCAE8A8F36}" sibTransId="{88F22733-E5D7-44AA-A068-ED9E44989F6E}"/>
    <dgm:cxn modelId="{09CF46FF-0FBB-47BB-BC9B-2764583455F0}" type="presOf" srcId="{05C71C00-A9B7-4786-8358-F874ED6525F9}" destId="{2DE75606-3E76-4E86-8213-320E0D363EA4}" srcOrd="0" destOrd="1" presId="urn:microsoft.com/office/officeart/2005/8/layout/hList1"/>
    <dgm:cxn modelId="{9A69C18E-A2D4-4D8E-A633-CCC905F5B41A}" type="presParOf" srcId="{9545FC2D-011B-4639-B8DA-742EB23805C3}" destId="{96EA1B05-AA79-486F-AAC2-5C85DA52CBD3}" srcOrd="0" destOrd="0" presId="urn:microsoft.com/office/officeart/2005/8/layout/hList1"/>
    <dgm:cxn modelId="{456304F2-AC51-4E70-AB89-0F417E508E76}" type="presParOf" srcId="{96EA1B05-AA79-486F-AAC2-5C85DA52CBD3}" destId="{8390D304-386C-4A59-9132-A1DF27A6CB8F}" srcOrd="0" destOrd="0" presId="urn:microsoft.com/office/officeart/2005/8/layout/hList1"/>
    <dgm:cxn modelId="{98A61F35-5AB2-4006-B507-112F8BEDBEAE}" type="presParOf" srcId="{96EA1B05-AA79-486F-AAC2-5C85DA52CBD3}" destId="{E7496D65-35D9-4364-BDE6-B60AE11AF343}" srcOrd="1" destOrd="0" presId="urn:microsoft.com/office/officeart/2005/8/layout/hList1"/>
    <dgm:cxn modelId="{02C9661F-0898-4E27-96AA-D5B5B00832FC}" type="presParOf" srcId="{9545FC2D-011B-4639-B8DA-742EB23805C3}" destId="{69A83D77-942D-4DE6-BB2C-B4E01ECA8DF3}" srcOrd="1" destOrd="0" presId="urn:microsoft.com/office/officeart/2005/8/layout/hList1"/>
    <dgm:cxn modelId="{A5B1FE62-9E30-4D4F-9324-C9CE7254EA68}" type="presParOf" srcId="{9545FC2D-011B-4639-B8DA-742EB23805C3}" destId="{AB48A73D-774D-46D1-BFC5-CA5504F5A21E}" srcOrd="2" destOrd="0" presId="urn:microsoft.com/office/officeart/2005/8/layout/hList1"/>
    <dgm:cxn modelId="{4F85F3BF-519C-4773-AFB2-7EF277F0E91B}" type="presParOf" srcId="{AB48A73D-774D-46D1-BFC5-CA5504F5A21E}" destId="{BB186024-10DD-497F-978D-2E4E91584821}" srcOrd="0" destOrd="0" presId="urn:microsoft.com/office/officeart/2005/8/layout/hList1"/>
    <dgm:cxn modelId="{A826EF16-B179-4FAA-9246-155352FB07B2}" type="presParOf" srcId="{AB48A73D-774D-46D1-BFC5-CA5504F5A21E}" destId="{2DE75606-3E76-4E86-8213-320E0D363EA4}" srcOrd="1" destOrd="0" presId="urn:microsoft.com/office/officeart/2005/8/layout/hList1"/>
    <dgm:cxn modelId="{F502662D-40EF-4040-B466-90A0C1DBCD33}" type="presParOf" srcId="{9545FC2D-011B-4639-B8DA-742EB23805C3}" destId="{D717887C-B261-4C8D-8351-6B4283B0D251}" srcOrd="3" destOrd="0" presId="urn:microsoft.com/office/officeart/2005/8/layout/hList1"/>
    <dgm:cxn modelId="{178CCB0E-0E9C-49B6-9414-F3D336E0EB84}" type="presParOf" srcId="{9545FC2D-011B-4639-B8DA-742EB23805C3}" destId="{F6586B88-58CC-41C1-9345-B0661E4E8BC4}" srcOrd="4" destOrd="0" presId="urn:microsoft.com/office/officeart/2005/8/layout/hList1"/>
    <dgm:cxn modelId="{F9D83566-DFBE-4A00-924B-CFB037912D45}" type="presParOf" srcId="{F6586B88-58CC-41C1-9345-B0661E4E8BC4}" destId="{D9B41684-C2D0-47CA-89ED-FE6E60EA43DC}" srcOrd="0" destOrd="0" presId="urn:microsoft.com/office/officeart/2005/8/layout/hList1"/>
    <dgm:cxn modelId="{D1672699-40FD-49FD-AFCD-9CA1D0D79BAD}" type="presParOf" srcId="{F6586B88-58CC-41C1-9345-B0661E4E8BC4}" destId="{6E4E54EB-EC35-488D-AB37-9BB809204F1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0D304-386C-4A59-9132-A1DF27A6CB8F}">
      <dsp:nvSpPr>
        <dsp:cNvPr id="0" name=""/>
        <dsp:cNvSpPr/>
      </dsp:nvSpPr>
      <dsp:spPr>
        <a:xfrm>
          <a:off x="3286" y="59997"/>
          <a:ext cx="3203971" cy="777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Primarni sektor</a:t>
          </a:r>
        </a:p>
      </dsp:txBody>
      <dsp:txXfrm>
        <a:off x="3286" y="59997"/>
        <a:ext cx="3203971" cy="777600"/>
      </dsp:txXfrm>
    </dsp:sp>
    <dsp:sp modelId="{E7496D65-35D9-4364-BDE6-B60AE11AF343}">
      <dsp:nvSpPr>
        <dsp:cNvPr id="0" name=""/>
        <dsp:cNvSpPr/>
      </dsp:nvSpPr>
      <dsp:spPr>
        <a:xfrm>
          <a:off x="3286" y="837597"/>
          <a:ext cx="3203971" cy="24075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dirty="0"/>
            <a:t>velike poljoprivredne površine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dirty="0"/>
            <a:t>velike površine pod šumama</a:t>
          </a:r>
        </a:p>
      </dsp:txBody>
      <dsp:txXfrm>
        <a:off x="3286" y="837597"/>
        <a:ext cx="3203971" cy="2407579"/>
      </dsp:txXfrm>
    </dsp:sp>
    <dsp:sp modelId="{BB186024-10DD-497F-978D-2E4E91584821}">
      <dsp:nvSpPr>
        <dsp:cNvPr id="0" name=""/>
        <dsp:cNvSpPr/>
      </dsp:nvSpPr>
      <dsp:spPr>
        <a:xfrm>
          <a:off x="3655814" y="59997"/>
          <a:ext cx="3203971" cy="777600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Sekundarni sektor</a:t>
          </a:r>
        </a:p>
      </dsp:txBody>
      <dsp:txXfrm>
        <a:off x="3655814" y="59997"/>
        <a:ext cx="3203971" cy="777600"/>
      </dsp:txXfrm>
    </dsp:sp>
    <dsp:sp modelId="{2DE75606-3E76-4E86-8213-320E0D363EA4}">
      <dsp:nvSpPr>
        <dsp:cNvPr id="0" name=""/>
        <dsp:cNvSpPr/>
      </dsp:nvSpPr>
      <dsp:spPr>
        <a:xfrm>
          <a:off x="3655814" y="837597"/>
          <a:ext cx="3203971" cy="2407579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dirty="0"/>
            <a:t>rudna bogatstva i sirovine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dirty="0"/>
            <a:t>voda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dirty="0"/>
            <a:t>vjetroelektrane i sunčeve elektrane</a:t>
          </a:r>
        </a:p>
      </dsp:txBody>
      <dsp:txXfrm>
        <a:off x="3655814" y="837597"/>
        <a:ext cx="3203971" cy="2407579"/>
      </dsp:txXfrm>
    </dsp:sp>
    <dsp:sp modelId="{D9B41684-C2D0-47CA-89ED-FE6E60EA43DC}">
      <dsp:nvSpPr>
        <dsp:cNvPr id="0" name=""/>
        <dsp:cNvSpPr/>
      </dsp:nvSpPr>
      <dsp:spPr>
        <a:xfrm>
          <a:off x="7308342" y="59997"/>
          <a:ext cx="3203971" cy="77760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Tercijarni sektor</a:t>
          </a:r>
        </a:p>
      </dsp:txBody>
      <dsp:txXfrm>
        <a:off x="7308342" y="59997"/>
        <a:ext cx="3203971" cy="777600"/>
      </dsp:txXfrm>
    </dsp:sp>
    <dsp:sp modelId="{6E4E54EB-EC35-488D-AB37-9BB809204F15}">
      <dsp:nvSpPr>
        <dsp:cNvPr id="0" name=""/>
        <dsp:cNvSpPr/>
      </dsp:nvSpPr>
      <dsp:spPr>
        <a:xfrm>
          <a:off x="7308342" y="837597"/>
          <a:ext cx="3203971" cy="2407579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dirty="0"/>
            <a:t>turizam- planine, nacionalni parkovi, kulturno povijesni spomenici, svetišta</a:t>
          </a:r>
        </a:p>
      </dsp:txBody>
      <dsp:txXfrm>
        <a:off x="7308342" y="837597"/>
        <a:ext cx="3203971" cy="2407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https://pixabay.com/photos/bosnia-herzegovina-1860496/ (datum skidanja: 12.7.2021.)</a:t>
            </a:r>
          </a:p>
          <a:p>
            <a:endParaRPr lang="hr-HR" dirty="0"/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BiH – promo - https://www.youtube.com/watch?v=rinQSOVUvrU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BiH – službeni promo - https://www.youtube.com/watch?v=pn6b7rOrBgg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BiH – prirodne ljepote - https://www.youtube.com/watch?v=X_jwg2wTRIw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747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Sarajevska </a:t>
            </a:r>
            <a:r>
              <a:rPr lang="hr-HR" dirty="0" err="1"/>
              <a:t>baščaršija</a:t>
            </a:r>
            <a:r>
              <a:rPr lang="hr-HR" dirty="0"/>
              <a:t> - https://pixabay.com/photos/sarajevo-bosnia-capital-city-4505757/, https://pixabay.com/photos/panorama-sarajevo-bosnia-city-4516545/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654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Mostar - https://pixabay.com/photos/mostar-bridge-bosnia-4596236/ , https://pixabay.com/photos/mostar-bosnia-and-herzegovina-mosque-3817900/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281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Geografske posebnosti Bosne i Hercegovine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113426C-344B-4733-9717-D88B98F4CAD4}"/>
              </a:ext>
            </a:extLst>
          </p:cNvPr>
          <p:cNvSpPr txBox="1"/>
          <p:nvPr/>
        </p:nvSpPr>
        <p:spPr>
          <a:xfrm>
            <a:off x="435006" y="1331650"/>
            <a:ext cx="417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JUGOISTOČNA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317F656-2FA1-4FAD-954D-74C37DE2F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7747" y="1570752"/>
            <a:ext cx="4696287" cy="4583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200" i="1" dirty="0"/>
              <a:t>6. Kako je izgledala Bosna i Hercegovina u vrijeme Osmanlijskih osvajanja? </a:t>
            </a:r>
          </a:p>
          <a:p>
            <a:pPr marL="0" indent="0">
              <a:buNone/>
            </a:pPr>
            <a:r>
              <a:rPr lang="hr-HR" sz="2200" i="1" dirty="0"/>
              <a:t>7. Kakva je bila vjerska struktura stanovnika BiH uoči osmanskog osvajanja?</a:t>
            </a:r>
          </a:p>
          <a:p>
            <a:pPr marL="0" indent="0">
              <a:buNone/>
            </a:pPr>
            <a:r>
              <a:rPr lang="hr-HR" sz="2200" i="1" dirty="0"/>
              <a:t>8. Koje promjene u vjerskoj strukturi se događaju nakon dolaska Osmanlija?</a:t>
            </a:r>
          </a:p>
          <a:p>
            <a:pPr marL="0" indent="0">
              <a:buNone/>
            </a:pPr>
            <a:r>
              <a:rPr lang="hr-HR" sz="2200" i="1" dirty="0"/>
              <a:t>9. Kada BiH dobiva današnje granice prema Hrvatskoj, Srbiji i Crnoj Gori?</a:t>
            </a:r>
          </a:p>
          <a:p>
            <a:pPr marL="0" indent="0">
              <a:buNone/>
            </a:pPr>
            <a:r>
              <a:rPr lang="hr-HR" sz="2200" i="1" dirty="0"/>
              <a:t>10. Tko je imao veliku ulogu u očuvanju identiteta Hrvata?</a:t>
            </a:r>
          </a:p>
          <a:p>
            <a:pPr marL="0" indent="0">
              <a:buNone/>
            </a:pPr>
            <a:r>
              <a:rPr lang="hr-HR" sz="2200" i="1" dirty="0"/>
              <a:t>11. Kakva je etnička struktura stanovnika u 19.st.?</a:t>
            </a:r>
          </a:p>
          <a:p>
            <a:pPr marL="0" indent="0">
              <a:buNone/>
            </a:pPr>
            <a:r>
              <a:rPr lang="hr-HR" sz="2200" i="1" dirty="0"/>
              <a:t>12. Koje promjene se događaju nakon Drugog svjetskog rata?</a:t>
            </a:r>
          </a:p>
          <a:p>
            <a:pPr marL="0" indent="0">
              <a:buNone/>
            </a:pPr>
            <a:r>
              <a:rPr lang="hr-HR" sz="2200" i="1" dirty="0"/>
              <a:t>13. Kada je prihvaćen naziv Bošnjaci?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DB06176-98CE-459C-B65F-690137E7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5" y="1397286"/>
            <a:ext cx="5835958" cy="45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16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B3087D2-E871-4FC9-B272-964314D1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/>
              <a:t>popis stanovništva 2013.g.- Bošnjaci 50,1% , Srbi 30,8% i Hrvati 15,4%.</a:t>
            </a:r>
          </a:p>
          <a:p>
            <a:r>
              <a:rPr lang="hr-HR" sz="2400" dirty="0"/>
              <a:t>pad stanovnika (od 1991.za 900 tisuća) – </a:t>
            </a:r>
            <a:r>
              <a:rPr lang="hr-HR" sz="2400" i="1" dirty="0"/>
              <a:t>Razmislite zašto?</a:t>
            </a:r>
          </a:p>
          <a:p>
            <a:r>
              <a:rPr lang="hr-HR" sz="2400" dirty="0"/>
              <a:t>prirodni pad i emigracija – proces starenja 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Razmislite: Koji prostori </a:t>
            </a:r>
            <a:r>
              <a:rPr lang="hr-HR" sz="2400" i="1"/>
              <a:t>BiH su najnaseljeniji </a:t>
            </a:r>
            <a:r>
              <a:rPr lang="hr-HR" sz="2400" i="1" dirty="0"/>
              <a:t>i zašto?</a:t>
            </a:r>
          </a:p>
          <a:p>
            <a:r>
              <a:rPr lang="hr-HR" sz="2400" i="1" dirty="0"/>
              <a:t>Sarajevsko-zenička kotlina, dolina Bosne, Vrbasa, Neretve, Une.</a:t>
            </a:r>
          </a:p>
          <a:p>
            <a:pPr marL="0" indent="0">
              <a:buNone/>
            </a:pPr>
            <a:r>
              <a:rPr lang="hr-HR" sz="2400" i="1" dirty="0"/>
              <a:t>Razmislite : Koji prostori BiH su najslabije naseljeni i zašto?</a:t>
            </a:r>
          </a:p>
          <a:p>
            <a:r>
              <a:rPr lang="hr-HR" sz="2400" i="1" dirty="0"/>
              <a:t>Planinski prostori i granična područja na JI.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44A2B189-95D0-4646-BA15-5A3AD741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Suvremena demografska zbivanja</a:t>
            </a:r>
          </a:p>
        </p:txBody>
      </p:sp>
    </p:spTree>
    <p:extLst>
      <p:ext uri="{BB962C8B-B14F-4D97-AF65-F5344CB8AC3E}">
        <p14:creationId xmlns:p14="http://schemas.microsoft.com/office/powerpoint/2010/main" val="23729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F476ED2-844D-40F0-83BE-B64C5051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423862"/>
            <a:ext cx="88773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3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CBEF7D6-052F-4C38-8B3F-4881F6127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10" y="1391620"/>
            <a:ext cx="9747780" cy="47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15DB10D-EF0D-492B-8352-677A49F6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ratna razaranja i gospodarska tranzicija uništili su gospodarstvo i promijenili demografsku sliku</a:t>
            </a:r>
          </a:p>
          <a:p>
            <a:r>
              <a:rPr lang="hr-HR" dirty="0"/>
              <a:t>najniži BDP/stan. uz Kosovo</a:t>
            </a:r>
          </a:p>
          <a:p>
            <a:r>
              <a:rPr lang="hr-HR" dirty="0"/>
              <a:t>veći uvoz od izvoza</a:t>
            </a:r>
          </a:p>
          <a:p>
            <a:r>
              <a:rPr lang="hr-HR" dirty="0"/>
              <a:t>niska produktivnost rada, velika nezaposlenost, manjak ulaganja, slaba uključenost u međunarodne organizacije</a:t>
            </a:r>
          </a:p>
          <a:p>
            <a:r>
              <a:rPr lang="hr-HR" dirty="0"/>
              <a:t>spor gospodarski oporavak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i="1" dirty="0"/>
              <a:t>Ima li potencijala za razvoj? 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405B5E5-C416-4B73-BF05-440AE2B1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Izazovi gospodarskog razvoja</a:t>
            </a:r>
          </a:p>
        </p:txBody>
      </p:sp>
    </p:spTree>
    <p:extLst>
      <p:ext uri="{BB962C8B-B14F-4D97-AF65-F5344CB8AC3E}">
        <p14:creationId xmlns:p14="http://schemas.microsoft.com/office/powerpoint/2010/main" val="66201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9BC58CB-D781-45D3-A784-58E389EAEB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398545"/>
              </p:ext>
            </p:extLst>
          </p:nvPr>
        </p:nvGraphicFramePr>
        <p:xfrm>
          <a:off x="838200" y="3074988"/>
          <a:ext cx="10515600" cy="330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2">
            <a:extLst>
              <a:ext uri="{FF2B5EF4-FFF2-40B4-BE49-F238E27FC236}">
                <a16:creationId xmlns:a16="http://schemas.microsoft.com/office/drawing/2014/main" id="{6F907021-209B-4B7D-82C6-7B0100F7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Potencijali za razvoj</a:t>
            </a:r>
          </a:p>
        </p:txBody>
      </p:sp>
    </p:spTree>
    <p:extLst>
      <p:ext uri="{BB962C8B-B14F-4D97-AF65-F5344CB8AC3E}">
        <p14:creationId xmlns:p14="http://schemas.microsoft.com/office/powerpoint/2010/main" val="1535311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2403AA9-C653-4CCB-B362-487361BF8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928" y="2631664"/>
            <a:ext cx="5852160" cy="3524860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9ED5B188-A9AB-48CB-82EB-01313C1F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Sarajevo- glavni grad Bosne i Hercegovine</a:t>
            </a:r>
          </a:p>
        </p:txBody>
      </p:sp>
      <p:pic>
        <p:nvPicPr>
          <p:cNvPr id="9" name="Slika 8" descr="Slika na kojoj se prikazuje tekst, nekoliko&#10;&#10;Opis je automatski generiran">
            <a:extLst>
              <a:ext uri="{FF2B5EF4-FFF2-40B4-BE49-F238E27FC236}">
                <a16:creationId xmlns:a16="http://schemas.microsoft.com/office/drawing/2014/main" id="{03BDCB00-9C0C-4BAF-A956-573E8E8E4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033" y="2631664"/>
            <a:ext cx="5325534" cy="35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3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DFEF390-F6F6-4A14-9746-7A0BCCF3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34" y="2449688"/>
            <a:ext cx="10515600" cy="3304640"/>
          </a:xfrm>
        </p:spPr>
        <p:txBody>
          <a:bodyPr/>
          <a:lstStyle/>
          <a:p>
            <a:r>
              <a:rPr lang="hr-HR" dirty="0"/>
              <a:t>središte Hercegovine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0158F5E-17A4-437B-AA83-10AD627E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Mostar – najveći grad Hercegovine</a:t>
            </a:r>
          </a:p>
        </p:txBody>
      </p:sp>
      <p:pic>
        <p:nvPicPr>
          <p:cNvPr id="5" name="Slika 4" descr="Slika na kojoj se prikazuje na otvorenom, voda, stablo, zgrada&#10;&#10;Opis je automatski generiran">
            <a:extLst>
              <a:ext uri="{FF2B5EF4-FFF2-40B4-BE49-F238E27FC236}">
                <a16:creationId xmlns:a16="http://schemas.microsoft.com/office/drawing/2014/main" id="{3FCAC7C3-8F44-403D-8AFB-0956F73B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088" y="2449688"/>
            <a:ext cx="3000149" cy="4142457"/>
          </a:xfrm>
          <a:prstGeom prst="rect">
            <a:avLst/>
          </a:prstGeom>
        </p:spPr>
      </p:pic>
      <p:pic>
        <p:nvPicPr>
          <p:cNvPr id="7" name="Slika 6" descr="Slika na kojoj se prikazuje na otvorenom, voda, zgrada, kuća&#10;&#10;Opis je automatski generiran">
            <a:extLst>
              <a:ext uri="{FF2B5EF4-FFF2-40B4-BE49-F238E27FC236}">
                <a16:creationId xmlns:a16="http://schemas.microsoft.com/office/drawing/2014/main" id="{2FCD75DF-B3F7-4C1D-974D-6F8DC19A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899" y="2937593"/>
            <a:ext cx="6418234" cy="36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9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117-119.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52595"/>
              </p:ext>
            </p:extLst>
          </p:nvPr>
        </p:nvGraphicFramePr>
        <p:xfrm>
          <a:off x="4296793" y="1064009"/>
          <a:ext cx="7261933" cy="463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0340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613755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938919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938919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r>
                        <a:rPr lang="hr-HR" sz="1400" dirty="0"/>
                        <a:t>Pomoću tematske karte opisati vjersku, jezičnu i etničku heterogenost BiH.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Opisati položaj hrvatskog stanovništva u BiH </a:t>
                      </a:r>
                      <a:r>
                        <a:rPr lang="hr-H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hr-H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opisati važnost tolerancije kao preduvjeta mirnoga suživota.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/>
                        <a:t>Analizirati posebnosti BiH.</a:t>
                      </a:r>
                    </a:p>
                    <a:p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60347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Opisati utjecaj povijesnih zbivanja na stupanj razvoja gospodarstva.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2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610FDE1-D39B-43C5-9DB9-F9DDE6627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pomoću tematske karte opisati vjersku, jezičnu i etničku heterogenost BiH.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položaj hrvatskog stanovništva u BiH </a:t>
            </a:r>
            <a:r>
              <a:rPr lang="hr-HR" sz="2400" b="0" i="0" u="none" strike="noStrike" baseline="0" dirty="0">
                <a:solidFill>
                  <a:srgbClr val="231F20"/>
                </a:solidFill>
              </a:rPr>
              <a:t>i </a:t>
            </a:r>
            <a:r>
              <a:rPr lang="hr-HR" sz="2400" dirty="0"/>
              <a:t>opisati važnost tolerancije kao preduvjeta mirnoga suživota.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analizirati posebnosti BiH.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utjecaj povijesnih zbivanja na stupanj razvoja gospodarstva.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E512DAA-A8BC-4659-BF99-0D595256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48940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AA5F388B-299E-48E7-9576-9189BF770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4493" y="2500048"/>
            <a:ext cx="5820173" cy="3880116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67000BCC-13CE-4178-BA1D-967BDEA7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Geografski položaj i prirodna obilježja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D8AB33-0079-482E-BDA4-01088343BC52}"/>
              </a:ext>
            </a:extLst>
          </p:cNvPr>
          <p:cNvSpPr txBox="1"/>
          <p:nvPr/>
        </p:nvSpPr>
        <p:spPr>
          <a:xfrm>
            <a:off x="304800" y="2833511"/>
            <a:ext cx="44591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Na što vas podsjeća oblik teritorija Bosne i Hercegovine?</a:t>
            </a:r>
          </a:p>
          <a:p>
            <a:endParaRPr lang="hr-HR" sz="2000" dirty="0"/>
          </a:p>
          <a:p>
            <a:r>
              <a:rPr lang="hr-HR" sz="2000" b="1" dirty="0"/>
              <a:t>Ime od riječi </a:t>
            </a:r>
            <a:r>
              <a:rPr lang="hr-HR" sz="2000" b="1" dirty="0" err="1"/>
              <a:t>bosana</a:t>
            </a:r>
            <a:r>
              <a:rPr lang="hr-HR" sz="2000" b="1" dirty="0"/>
              <a:t>=voda, i </a:t>
            </a:r>
            <a:r>
              <a:rPr lang="hr-HR" sz="2000" b="1" dirty="0" err="1"/>
              <a:t>Herzog</a:t>
            </a:r>
            <a:r>
              <a:rPr lang="hr-HR" sz="2000" b="1" dirty="0"/>
              <a:t> = vojvoda.</a:t>
            </a:r>
          </a:p>
          <a:p>
            <a:endParaRPr lang="hr-HR" sz="2000" b="1" dirty="0"/>
          </a:p>
          <a:p>
            <a:r>
              <a:rPr lang="hr-HR" sz="2000" b="1" dirty="0"/>
              <a:t>Simbol= bosanski ljiljan. </a:t>
            </a:r>
          </a:p>
          <a:p>
            <a:endParaRPr lang="hr-HR" sz="2000" b="1" dirty="0"/>
          </a:p>
          <a:p>
            <a:endParaRPr lang="hr-HR" sz="2000" dirty="0"/>
          </a:p>
          <a:p>
            <a:r>
              <a:rPr lang="hr-HR" sz="2000" i="1" dirty="0"/>
              <a:t>Istražite: Kada su održane Olimpijske igre u Sarajevu?</a:t>
            </a:r>
          </a:p>
          <a:p>
            <a:r>
              <a:rPr lang="hr-HR" sz="2000" i="1" dirty="0"/>
              <a:t>Što su sevdalinke? U čemu je posebnost ispijanja kave u Bosni i Hercegovini?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530B01D-CBEF-4FC4-A027-85C9245FAB07}"/>
              </a:ext>
            </a:extLst>
          </p:cNvPr>
          <p:cNvSpPr txBox="1"/>
          <p:nvPr/>
        </p:nvSpPr>
        <p:spPr>
          <a:xfrm>
            <a:off x="5557319" y="638636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800" i="1" dirty="0"/>
              <a:t>Koje države okružuju BiH? </a:t>
            </a:r>
          </a:p>
        </p:txBody>
      </p:sp>
    </p:spTree>
    <p:extLst>
      <p:ext uri="{BB962C8B-B14F-4D97-AF65-F5344CB8AC3E}">
        <p14:creationId xmlns:p14="http://schemas.microsoft.com/office/powerpoint/2010/main" val="360487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A61D6BA-7B47-46F2-B704-1F09542BF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8" y="1246355"/>
            <a:ext cx="10515600" cy="3304640"/>
          </a:xfrm>
        </p:spPr>
        <p:txBody>
          <a:bodyPr>
            <a:normAutofit/>
          </a:bodyPr>
          <a:lstStyle/>
          <a:p>
            <a:r>
              <a:rPr lang="hr-HR" sz="2400" dirty="0"/>
              <a:t>BiH je planinska, dinarska država, a samo 15% površine je niže od 200 m</a:t>
            </a:r>
          </a:p>
          <a:p>
            <a:r>
              <a:rPr lang="hr-HR" sz="2400" dirty="0"/>
              <a:t>podjela BiH prema reljefu: </a:t>
            </a:r>
          </a:p>
          <a:p>
            <a:pPr marL="457200" indent="-457200">
              <a:buAutoNum type="arabicPeriod"/>
            </a:pPr>
            <a:r>
              <a:rPr lang="hr-HR" sz="2400" dirty="0" err="1"/>
              <a:t>peripanonska</a:t>
            </a:r>
            <a:r>
              <a:rPr lang="hr-HR" sz="2400" dirty="0"/>
              <a:t> Bosna na sjeveru – Sava, Una, Vrbas, Bosna (Sarajevsko – zenička kotlina) i Drina</a:t>
            </a:r>
          </a:p>
          <a:p>
            <a:pPr marL="457200" indent="-457200">
              <a:buAutoNum type="arabicPeriod"/>
            </a:pPr>
            <a:r>
              <a:rPr lang="hr-HR" sz="2400" dirty="0"/>
              <a:t>središnja Bosna – bosansko-hercegovački visoki krš, planinski prostor</a:t>
            </a:r>
          </a:p>
          <a:p>
            <a:pPr marL="457200" indent="-457200">
              <a:buAutoNum type="arabicPeriod"/>
            </a:pPr>
            <a:r>
              <a:rPr lang="hr-HR" sz="2400" dirty="0"/>
              <a:t>niska Hercegovina na jugu – visoravni i krška polja, dolina Neretve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endParaRPr lang="hr-HR" i="1" dirty="0"/>
          </a:p>
          <a:p>
            <a:endParaRPr lang="hr-HR" i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C13C93-59EF-4966-9449-1E2BEAB2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67" y="4088759"/>
            <a:ext cx="4180642" cy="2602347"/>
          </a:xfrm>
          <a:prstGeom prst="rect">
            <a:avLst/>
          </a:prstGeom>
        </p:spPr>
      </p:pic>
      <p:pic>
        <p:nvPicPr>
          <p:cNvPr id="6" name="Picture 2" descr="C:\Users\Svjetlana\Documents\školska knjiga\ppt\7\bih-reljef.jpg">
            <a:extLst>
              <a:ext uri="{FF2B5EF4-FFF2-40B4-BE49-F238E27FC236}">
                <a16:creationId xmlns:a16="http://schemas.microsoft.com/office/drawing/2014/main" id="{9B2B7130-0B2C-4F96-89AD-FED5FBBC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05" y="3769759"/>
            <a:ext cx="3722702" cy="275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06AB637-4416-4361-A2D3-DA163E8AF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2"/>
          <a:stretch/>
        </p:blipFill>
        <p:spPr>
          <a:xfrm>
            <a:off x="254731" y="4088758"/>
            <a:ext cx="3048000" cy="260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01DC48E-D2C6-4137-9BB9-9121D48C3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93" y="2136719"/>
            <a:ext cx="4812495" cy="3304640"/>
          </a:xfrm>
        </p:spPr>
        <p:txBody>
          <a:bodyPr>
            <a:normAutofit/>
          </a:bodyPr>
          <a:lstStyle/>
          <a:p>
            <a:r>
              <a:rPr lang="hr-HR" sz="2000" dirty="0"/>
              <a:t>klima – umjereno topla vlažna klima</a:t>
            </a:r>
          </a:p>
          <a:p>
            <a:r>
              <a:rPr lang="hr-HR" sz="2000" dirty="0"/>
              <a:t>planinski dijelovi – vlažna snježno-šumska</a:t>
            </a:r>
          </a:p>
          <a:p>
            <a:r>
              <a:rPr lang="hr-HR" sz="2000" dirty="0"/>
              <a:t>niska Hercegovina – sredozemna klima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99E698D-9A10-4318-AACF-20574388414C}"/>
              </a:ext>
            </a:extLst>
          </p:cNvPr>
          <p:cNvSpPr txBox="1"/>
          <p:nvPr/>
        </p:nvSpPr>
        <p:spPr>
          <a:xfrm>
            <a:off x="625137" y="1370948"/>
            <a:ext cx="375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KLIMA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BD2AFBA-3DE3-4C1D-9EB7-151B2E250640}"/>
              </a:ext>
            </a:extLst>
          </p:cNvPr>
          <p:cNvSpPr txBox="1"/>
          <p:nvPr/>
        </p:nvSpPr>
        <p:spPr>
          <a:xfrm>
            <a:off x="625137" y="3558206"/>
            <a:ext cx="32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VODE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7A213D9-D7CD-42C7-BB66-BC9C6066D02B}"/>
              </a:ext>
            </a:extLst>
          </p:cNvPr>
          <p:cNvSpPr txBox="1"/>
          <p:nvPr/>
        </p:nvSpPr>
        <p:spPr>
          <a:xfrm>
            <a:off x="539793" y="4160449"/>
            <a:ext cx="773857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rijeke bogate vodom – hidroenergija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sz="2000" dirty="0"/>
              <a:t>HE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hr-HR" sz="2000" dirty="0"/>
              <a:t>Drina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hr-HR" sz="2000" dirty="0"/>
              <a:t>Neretva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hr-HR" sz="2000" dirty="0"/>
              <a:t>Rama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hr-HR" sz="2000" dirty="0"/>
              <a:t>Trebišnjica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000" dirty="0"/>
              <a:t>prometna važnost: Bosna, Neretva (Panonska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sz="2000" dirty="0"/>
              <a:t>nizina i Jadransko 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93C9141-E6DF-481D-8EC4-3967BAC22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136" y="366379"/>
            <a:ext cx="6616975" cy="319182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8F9A051-620F-4806-8DB5-05765799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435" y="3698784"/>
            <a:ext cx="6129676" cy="253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2BB82B6-4F49-4D72-9FC8-0A151078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92" b="2767"/>
          <a:stretch/>
        </p:blipFill>
        <p:spPr>
          <a:xfrm>
            <a:off x="2267712" y="612076"/>
            <a:ext cx="7906098" cy="5788724"/>
          </a:xfrm>
        </p:spPr>
      </p:pic>
    </p:spTree>
    <p:extLst>
      <p:ext uri="{BB962C8B-B14F-4D97-AF65-F5344CB8AC3E}">
        <p14:creationId xmlns:p14="http://schemas.microsoft.com/office/powerpoint/2010/main" val="264977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A1AC7F7-931B-49E1-8316-1D187628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4" y="2594534"/>
            <a:ext cx="4331208" cy="3586809"/>
          </a:xfrm>
        </p:spPr>
        <p:txBody>
          <a:bodyPr>
            <a:normAutofit/>
          </a:bodyPr>
          <a:lstStyle/>
          <a:p>
            <a:r>
              <a:rPr lang="hr-HR" dirty="0"/>
              <a:t>važan prometni položaj</a:t>
            </a:r>
          </a:p>
          <a:p>
            <a:pPr marL="0" indent="0">
              <a:buNone/>
            </a:pP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sz="2400" i="1" dirty="0"/>
              <a:t>Prisjetite se paneuropskih koridora. Koje gradove povezuje paneuropski koridor V c? Zašto je ovaj koridor važan za Hrvatsku?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45E71DE-22D8-40DA-A950-CEF6AB74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554703"/>
            <a:ext cx="10515600" cy="770868"/>
          </a:xfrm>
        </p:spPr>
        <p:txBody>
          <a:bodyPr/>
          <a:lstStyle/>
          <a:p>
            <a:r>
              <a:rPr lang="hr-HR" dirty="0"/>
              <a:t>Prometno povezivanje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5445019-1BE2-4BAF-BB93-A379E21D3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1195959"/>
            <a:ext cx="6477000" cy="51244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FB5BF6B-274B-4C3D-8D92-62A409AD58CC}"/>
              </a:ext>
            </a:extLst>
          </p:cNvPr>
          <p:cNvSpPr txBox="1"/>
          <p:nvPr/>
        </p:nvSpPr>
        <p:spPr>
          <a:xfrm>
            <a:off x="5620512" y="6486144"/>
            <a:ext cx="6181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Gradnja autoceste na ogranku c paneuropskog koridora V</a:t>
            </a:r>
          </a:p>
        </p:txBody>
      </p:sp>
    </p:spTree>
    <p:extLst>
      <p:ext uri="{BB962C8B-B14F-4D97-AF65-F5344CB8AC3E}">
        <p14:creationId xmlns:p14="http://schemas.microsoft.com/office/powerpoint/2010/main" val="2717169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BAB9427-61BC-48FE-BADC-BAB4B002B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52" y="2948103"/>
            <a:ext cx="3441192" cy="3304640"/>
          </a:xfrm>
        </p:spPr>
        <p:txBody>
          <a:bodyPr/>
          <a:lstStyle/>
          <a:p>
            <a:pPr eaLnBrk="1" hangingPunct="1"/>
            <a:r>
              <a:rPr lang="hr-HR" altLang="sr-Latn-RS" sz="2400" dirty="0"/>
              <a:t>tri ravnopravna državotvorna naroda: Bošnjaci, Hrvati, Srbi</a:t>
            </a:r>
          </a:p>
          <a:p>
            <a:pPr eaLnBrk="1" hangingPunct="1"/>
            <a:r>
              <a:rPr lang="hr-HR" altLang="sr-Latn-RS" sz="2400" dirty="0"/>
              <a:t>sastoji se od: Republike Srpske, Federacije BiH i Brčko.</a:t>
            </a:r>
          </a:p>
          <a:p>
            <a:pPr eaLnBrk="1" hangingPunct="1"/>
            <a:r>
              <a:rPr lang="hr-HR" altLang="sr-Latn-RS" sz="2400" dirty="0"/>
              <a:t>Daytonski sporazum 1995. </a:t>
            </a:r>
            <a:r>
              <a:rPr lang="hr-HR" altLang="sr-Latn-RS" sz="2400" dirty="0">
                <a:sym typeface="Wingdings" panose="05000000000000000000" pitchFamily="2" charset="2"/>
              </a:rPr>
              <a:t> Federacija BiH i Republika Srpska</a:t>
            </a:r>
            <a:endParaRPr lang="hr-HR" altLang="sr-Latn-RS" sz="2400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D4792A5-4596-498C-8E92-3243A1A5D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Državno uređenje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BB0E77-3ED5-4AE1-A39E-44F08BB8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497967"/>
            <a:ext cx="55816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1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B8E1FF8-6B12-4A98-A2DA-FAF0E610E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0" t="3281" r="2653"/>
          <a:stretch/>
        </p:blipFill>
        <p:spPr>
          <a:xfrm>
            <a:off x="366614" y="1970843"/>
            <a:ext cx="8111561" cy="4564535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A39E5BBA-CF76-4253-9590-88F659B4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4782"/>
            <a:ext cx="10515600" cy="770868"/>
          </a:xfrm>
        </p:spPr>
        <p:txBody>
          <a:bodyPr/>
          <a:lstStyle/>
          <a:p>
            <a:r>
              <a:rPr lang="hr-HR" dirty="0"/>
              <a:t>Kako je nastao etnički, vjerski i jezični mozaik?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E7612A9-0F1C-4988-8C9C-FEC94372EA4F}"/>
              </a:ext>
            </a:extLst>
          </p:cNvPr>
          <p:cNvSpPr txBox="1"/>
          <p:nvPr/>
        </p:nvSpPr>
        <p:spPr>
          <a:xfrm>
            <a:off x="8478175" y="1520216"/>
            <a:ext cx="37138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U udžbeniku na str. 158-160 pročitajte tekst o nastanku etničkog, vjerskog i jezičnog mozaika. </a:t>
            </a:r>
          </a:p>
          <a:p>
            <a:r>
              <a:rPr lang="hr-HR" sz="2000" i="1" dirty="0"/>
              <a:t>Nakon toga odgovorite na pitanja. </a:t>
            </a:r>
          </a:p>
          <a:p>
            <a:endParaRPr lang="hr-HR" sz="2000" i="1" dirty="0"/>
          </a:p>
          <a:p>
            <a:pPr marL="342900" indent="-342900">
              <a:buAutoNum type="arabicPeriod"/>
            </a:pPr>
            <a:r>
              <a:rPr lang="hr-HR" sz="2000" i="1" dirty="0"/>
              <a:t>Iz kojeg vremena su najstariji tragovi naseljenosti u BiH?</a:t>
            </a:r>
          </a:p>
          <a:p>
            <a:pPr marL="342900" indent="-342900">
              <a:buAutoNum type="arabicPeriod"/>
            </a:pPr>
            <a:r>
              <a:rPr lang="hr-HR" sz="2000" i="1" dirty="0"/>
              <a:t>Kada se doseljavaju Južni Slaveni?</a:t>
            </a:r>
          </a:p>
          <a:p>
            <a:pPr marL="342900" indent="-342900">
              <a:buAutoNum type="arabicPeriod"/>
            </a:pPr>
            <a:r>
              <a:rPr lang="hr-HR" sz="2000" i="1" dirty="0"/>
              <a:t>Opišite Bosnu i Hercegovinu u razvijenom srednjem vijeku.</a:t>
            </a:r>
          </a:p>
          <a:p>
            <a:pPr marL="342900" indent="-342900">
              <a:buAutoNum type="arabicPeriod"/>
            </a:pPr>
            <a:r>
              <a:rPr lang="hr-HR" sz="2000" i="1" dirty="0"/>
              <a:t>Gdje se razvija jezgra buduće samostalne države?</a:t>
            </a:r>
          </a:p>
          <a:p>
            <a:pPr marL="342900" indent="-342900">
              <a:buAutoNum type="arabicPeriod"/>
            </a:pPr>
            <a:r>
              <a:rPr lang="hr-HR" sz="2000" i="1" dirty="0"/>
              <a:t>Istražite: Kako se zvao posljednji bosanski kralj?</a:t>
            </a:r>
          </a:p>
        </p:txBody>
      </p:sp>
    </p:spTree>
    <p:extLst>
      <p:ext uri="{BB962C8B-B14F-4D97-AF65-F5344CB8AC3E}">
        <p14:creationId xmlns:p14="http://schemas.microsoft.com/office/powerpoint/2010/main" val="1231985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3536</TotalTime>
  <Words>854</Words>
  <Application>Microsoft Office PowerPoint</Application>
  <PresentationFormat>Široki zaslon</PresentationFormat>
  <Paragraphs>118</Paragraphs>
  <Slides>19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Calibri Light</vt:lpstr>
      <vt:lpstr>Arial</vt:lpstr>
      <vt:lpstr>Calibri</vt:lpstr>
      <vt:lpstr>Office Theme</vt:lpstr>
      <vt:lpstr>Geografske posebnosti Bosne i Hercegovine</vt:lpstr>
      <vt:lpstr>Ishodi</vt:lpstr>
      <vt:lpstr>Geografski položaj i prirodna obilježja</vt:lpstr>
      <vt:lpstr>PowerPoint prezentacija</vt:lpstr>
      <vt:lpstr>PowerPoint prezentacija</vt:lpstr>
      <vt:lpstr>PowerPoint prezentacija</vt:lpstr>
      <vt:lpstr>Prometno povezivanje</vt:lpstr>
      <vt:lpstr>Državno uređenje</vt:lpstr>
      <vt:lpstr>Kako je nastao etnički, vjerski i jezični mozaik?</vt:lpstr>
      <vt:lpstr>PowerPoint prezentacija</vt:lpstr>
      <vt:lpstr>Suvremena demografska zbivanja</vt:lpstr>
      <vt:lpstr>PowerPoint prezentacija</vt:lpstr>
      <vt:lpstr>PowerPoint prezentacija</vt:lpstr>
      <vt:lpstr>Izazovi gospodarskog razvoja</vt:lpstr>
      <vt:lpstr>Potencijali za razvoj</vt:lpstr>
      <vt:lpstr>Sarajevo- glavni grad Bosne i Hercegovine</vt:lpstr>
      <vt:lpstr>Mostar – najveći grad Hercegovine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89</cp:revision>
  <dcterms:created xsi:type="dcterms:W3CDTF">2021-01-04T08:54:24Z</dcterms:created>
  <dcterms:modified xsi:type="dcterms:W3CDTF">2021-07-15T14:00:33Z</dcterms:modified>
</cp:coreProperties>
</file>